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5" r:id="rId2"/>
    <p:sldId id="361" r:id="rId3"/>
    <p:sldId id="327" r:id="rId4"/>
    <p:sldId id="328" r:id="rId5"/>
    <p:sldId id="329" r:id="rId6"/>
    <p:sldId id="330" r:id="rId7"/>
    <p:sldId id="331" r:id="rId8"/>
    <p:sldId id="332" r:id="rId9"/>
    <p:sldId id="333" r:id="rId10"/>
    <p:sldId id="334" r:id="rId11"/>
    <p:sldId id="335" r:id="rId12"/>
    <p:sldId id="336" r:id="rId13"/>
    <p:sldId id="337" r:id="rId14"/>
    <p:sldId id="338" r:id="rId15"/>
    <p:sldId id="339" r:id="rId16"/>
    <p:sldId id="340" r:id="rId17"/>
    <p:sldId id="341" r:id="rId18"/>
    <p:sldId id="342" r:id="rId19"/>
    <p:sldId id="343" r:id="rId20"/>
    <p:sldId id="365" r:id="rId21"/>
    <p:sldId id="368" r:id="rId22"/>
    <p:sldId id="344" r:id="rId23"/>
    <p:sldId id="351" r:id="rId24"/>
    <p:sldId id="362" r:id="rId25"/>
    <p:sldId id="363" r:id="rId26"/>
    <p:sldId id="364" r:id="rId27"/>
    <p:sldId id="277" r:id="rId28"/>
    <p:sldId id="374" r:id="rId29"/>
    <p:sldId id="369" r:id="rId30"/>
    <p:sldId id="370" r:id="rId31"/>
    <p:sldId id="371" r:id="rId32"/>
    <p:sldId id="372" r:id="rId33"/>
    <p:sldId id="373" r:id="rId34"/>
    <p:sldId id="278"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0"/>
  </p:normalViewPr>
  <p:slideViewPr>
    <p:cSldViewPr>
      <p:cViewPr varScale="1">
        <p:scale>
          <a:sx n="119" d="100"/>
          <a:sy n="119" d="100"/>
        </p:scale>
        <p:origin x="168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A365D4-30F8-4FAC-8564-48A10E673571}" type="datetimeFigureOut">
              <a:rPr lang="en-US" smtClean="0"/>
              <a:pPr/>
              <a:t>3/6/25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A3E630-B369-411E-B482-EC4534D65ED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65D4-30F8-4FAC-8564-48A10E673571}" type="datetimeFigureOut">
              <a:rPr lang="en-US" smtClean="0"/>
              <a:pPr/>
              <a:t>3/6/25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A3E630-B369-411E-B482-EC4534D65ED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65D4-30F8-4FAC-8564-48A10E673571}" type="datetimeFigureOut">
              <a:rPr lang="en-US" smtClean="0"/>
              <a:pPr/>
              <a:t>3/6/25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A3E630-B369-411E-B482-EC4534D65ED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65D4-30F8-4FAC-8564-48A10E673571}" type="datetimeFigureOut">
              <a:rPr lang="en-US" smtClean="0"/>
              <a:pPr/>
              <a:t>3/6/25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A3E630-B369-411E-B482-EC4534D65ED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A365D4-30F8-4FAC-8564-48A10E673571}" type="datetimeFigureOut">
              <a:rPr lang="en-US" smtClean="0"/>
              <a:pPr/>
              <a:t>3/6/25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A3E630-B369-411E-B482-EC4534D65ED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A365D4-30F8-4FAC-8564-48A10E673571}" type="datetimeFigureOut">
              <a:rPr lang="en-US" smtClean="0"/>
              <a:pPr/>
              <a:t>3/6/25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A3E630-B369-411E-B482-EC4534D65ED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A365D4-30F8-4FAC-8564-48A10E673571}" type="datetimeFigureOut">
              <a:rPr lang="en-US" smtClean="0"/>
              <a:pPr/>
              <a:t>3/6/25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A3E630-B369-411E-B482-EC4534D65ED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A365D4-30F8-4FAC-8564-48A10E673571}" type="datetimeFigureOut">
              <a:rPr lang="en-US" smtClean="0"/>
              <a:pPr/>
              <a:t>3/6/25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A3E630-B369-411E-B482-EC4534D65ED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A365D4-30F8-4FAC-8564-48A10E673571}" type="datetimeFigureOut">
              <a:rPr lang="en-US" smtClean="0"/>
              <a:pPr/>
              <a:t>3/6/25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A3E630-B369-411E-B482-EC4534D65ED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A365D4-30F8-4FAC-8564-48A10E673571}" type="datetimeFigureOut">
              <a:rPr lang="en-US" smtClean="0"/>
              <a:pPr/>
              <a:t>3/6/25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A3E630-B369-411E-B482-EC4534D65ED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A365D4-30F8-4FAC-8564-48A10E673571}" type="datetimeFigureOut">
              <a:rPr lang="en-US" smtClean="0"/>
              <a:pPr/>
              <a:t>3/6/25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A3E630-B369-411E-B482-EC4534D65ED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365D4-30F8-4FAC-8564-48A10E673571}" type="datetimeFigureOut">
              <a:rPr lang="en-US" smtClean="0"/>
              <a:pPr/>
              <a:t>3/6/25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A3E630-B369-411E-B482-EC4534D65ED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905001"/>
            <a:ext cx="8763000" cy="1143000"/>
          </a:xfrm>
        </p:spPr>
        <p:txBody>
          <a:bodyPr>
            <a:normAutofit/>
          </a:bodyPr>
          <a:lstStyle/>
          <a:p>
            <a:r>
              <a:rPr lang="en-US" sz="4000" dirty="0"/>
              <a:t>COSC 1209</a:t>
            </a:r>
          </a:p>
        </p:txBody>
      </p:sp>
      <p:sp>
        <p:nvSpPr>
          <p:cNvPr id="3" name="Subtitle 2"/>
          <p:cNvSpPr>
            <a:spLocks noGrp="1"/>
          </p:cNvSpPr>
          <p:nvPr>
            <p:ph type="subTitle" idx="1"/>
          </p:nvPr>
        </p:nvSpPr>
        <p:spPr>
          <a:xfrm>
            <a:off x="1143000" y="3352800"/>
            <a:ext cx="6400800" cy="838200"/>
          </a:xfrm>
        </p:spPr>
        <p:txBody>
          <a:bodyPr>
            <a:normAutofit/>
          </a:bodyPr>
          <a:lstStyle/>
          <a:p>
            <a:r>
              <a:rPr lang="en-US" sz="4400" i="1" dirty="0"/>
              <a:t>- AWS CloudFormation</a:t>
            </a:r>
          </a:p>
        </p:txBody>
      </p:sp>
      <p:sp>
        <p:nvSpPr>
          <p:cNvPr id="4" name="Date Placeholder 3"/>
          <p:cNvSpPr>
            <a:spLocks noGrp="1"/>
          </p:cNvSpPr>
          <p:nvPr>
            <p:ph type="dt" sz="half" idx="10"/>
          </p:nvPr>
        </p:nvSpPr>
        <p:spPr/>
        <p:txBody>
          <a:bodyPr/>
          <a:lstStyle/>
          <a:p>
            <a:fld id="{380A76CB-694F-42B2-A3F4-B88CE9B720FB}" type="datetime1">
              <a:rPr lang="en-US" smtClean="0"/>
              <a:pPr/>
              <a:t>3/6/25</a:t>
            </a:fld>
            <a:endParaRPr lang="en-US"/>
          </a:p>
        </p:txBody>
      </p:sp>
      <p:sp>
        <p:nvSpPr>
          <p:cNvPr id="5" name="Footer Placeholder 4"/>
          <p:cNvSpPr>
            <a:spLocks noGrp="1"/>
          </p:cNvSpPr>
          <p:nvPr>
            <p:ph type="ftr" sz="quarter" idx="11"/>
          </p:nvPr>
        </p:nvSpPr>
        <p:spPr/>
        <p:txBody>
          <a:bodyPr/>
          <a:lstStyle/>
          <a:p>
            <a:r>
              <a:rPr lang="en-US"/>
              <a:t>Prepared by ASM Sayem Chowdhury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304800" y="685800"/>
            <a:ext cx="8715790" cy="50292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52400" y="685800"/>
            <a:ext cx="8831263" cy="506637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76200" y="533400"/>
            <a:ext cx="8976756" cy="52578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52400" y="381000"/>
            <a:ext cx="8915400" cy="4981343"/>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52400" y="152399"/>
            <a:ext cx="7848600" cy="6573203"/>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228600" y="762000"/>
            <a:ext cx="8069263" cy="521017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Parameters</a:t>
            </a:r>
          </a:p>
        </p:txBody>
      </p:sp>
      <p:pic>
        <p:nvPicPr>
          <p:cNvPr id="13314" name="Picture 2"/>
          <p:cNvPicPr>
            <a:picLocks noChangeAspect="1" noChangeArrowheads="1"/>
          </p:cNvPicPr>
          <p:nvPr/>
        </p:nvPicPr>
        <p:blipFill>
          <a:blip r:embed="rId2" cstate="print"/>
          <a:srcRect/>
          <a:stretch>
            <a:fillRect/>
          </a:stretch>
        </p:blipFill>
        <p:spPr bwMode="auto">
          <a:xfrm>
            <a:off x="228600" y="1371600"/>
            <a:ext cx="8747768" cy="4754276"/>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5943600" y="3124200"/>
            <a:ext cx="2905125" cy="189547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Conditions</a:t>
            </a:r>
          </a:p>
        </p:txBody>
      </p:sp>
      <p:pic>
        <p:nvPicPr>
          <p:cNvPr id="14338" name="Picture 2"/>
          <p:cNvPicPr>
            <a:picLocks noGrp="1" noChangeAspect="1" noChangeArrowheads="1"/>
          </p:cNvPicPr>
          <p:nvPr>
            <p:ph idx="1"/>
          </p:nvPr>
        </p:nvPicPr>
        <p:blipFill>
          <a:blip r:embed="rId2" cstate="print"/>
          <a:srcRect/>
          <a:stretch>
            <a:fillRect/>
          </a:stretch>
        </p:blipFill>
        <p:spPr bwMode="auto">
          <a:xfrm>
            <a:off x="304800" y="1295400"/>
            <a:ext cx="8234754" cy="83820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cstate="print"/>
          <a:srcRect/>
          <a:stretch>
            <a:fillRect/>
          </a:stretch>
        </p:blipFill>
        <p:spPr bwMode="auto">
          <a:xfrm>
            <a:off x="326136" y="2319528"/>
            <a:ext cx="8735093" cy="4233672"/>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Resources</a:t>
            </a:r>
          </a:p>
        </p:txBody>
      </p:sp>
      <p:pic>
        <p:nvPicPr>
          <p:cNvPr id="15362" name="Picture 2"/>
          <p:cNvPicPr>
            <a:picLocks noGrp="1" noChangeAspect="1" noChangeArrowheads="1"/>
          </p:cNvPicPr>
          <p:nvPr>
            <p:ph idx="1"/>
          </p:nvPr>
        </p:nvPicPr>
        <p:blipFill>
          <a:blip r:embed="rId2" cstate="print"/>
          <a:srcRect/>
          <a:stretch>
            <a:fillRect/>
          </a:stretch>
        </p:blipFill>
        <p:spPr bwMode="auto">
          <a:xfrm>
            <a:off x="228599" y="1600200"/>
            <a:ext cx="8865523" cy="205740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381000" y="3962400"/>
            <a:ext cx="8534400" cy="178352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dirty="0"/>
              <a:t>Mappings</a:t>
            </a:r>
          </a:p>
        </p:txBody>
      </p:sp>
      <p:pic>
        <p:nvPicPr>
          <p:cNvPr id="16386" name="Picture 2"/>
          <p:cNvPicPr>
            <a:picLocks noGrp="1" noChangeAspect="1" noChangeArrowheads="1"/>
          </p:cNvPicPr>
          <p:nvPr>
            <p:ph idx="1"/>
          </p:nvPr>
        </p:nvPicPr>
        <p:blipFill>
          <a:blip r:embed="rId2" cstate="print"/>
          <a:srcRect/>
          <a:stretch>
            <a:fillRect/>
          </a:stretch>
        </p:blipFill>
        <p:spPr bwMode="auto">
          <a:xfrm>
            <a:off x="152400" y="990600"/>
            <a:ext cx="8229600" cy="1789402"/>
          </a:xfrm>
          <a:prstGeom prst="rect">
            <a:avLst/>
          </a:prstGeom>
          <a:noFill/>
          <a:ln w="9525">
            <a:noFill/>
            <a:miter lim="800000"/>
            <a:headEnd/>
            <a:tailEnd/>
          </a:ln>
          <a:effectLst/>
        </p:spPr>
      </p:pic>
      <p:pic>
        <p:nvPicPr>
          <p:cNvPr id="16388" name="Picture 4"/>
          <p:cNvPicPr>
            <a:picLocks noChangeAspect="1" noChangeArrowheads="1"/>
          </p:cNvPicPr>
          <p:nvPr/>
        </p:nvPicPr>
        <p:blipFill>
          <a:blip r:embed="rId3" cstate="print"/>
          <a:srcRect/>
          <a:stretch>
            <a:fillRect/>
          </a:stretch>
        </p:blipFill>
        <p:spPr bwMode="auto">
          <a:xfrm>
            <a:off x="0" y="2819400"/>
            <a:ext cx="4850121" cy="3505200"/>
          </a:xfrm>
          <a:prstGeom prst="rect">
            <a:avLst/>
          </a:prstGeom>
          <a:noFill/>
          <a:ln w="9525">
            <a:noFill/>
            <a:miter lim="800000"/>
            <a:headEnd/>
            <a:tailEnd/>
          </a:ln>
          <a:effectLst/>
        </p:spPr>
      </p:pic>
      <p:pic>
        <p:nvPicPr>
          <p:cNvPr id="16389" name="Picture 5"/>
          <p:cNvPicPr>
            <a:picLocks noChangeAspect="1" noChangeArrowheads="1"/>
          </p:cNvPicPr>
          <p:nvPr/>
        </p:nvPicPr>
        <p:blipFill>
          <a:blip r:embed="rId4" cstate="print"/>
          <a:srcRect/>
          <a:stretch>
            <a:fillRect/>
          </a:stretch>
        </p:blipFill>
        <p:spPr bwMode="auto">
          <a:xfrm>
            <a:off x="2971800" y="3962400"/>
            <a:ext cx="5943600" cy="1607719"/>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CloudFormation	</a:t>
            </a:r>
          </a:p>
        </p:txBody>
      </p:sp>
      <p:sp>
        <p:nvSpPr>
          <p:cNvPr id="3" name="Content Placeholder 2"/>
          <p:cNvSpPr>
            <a:spLocks noGrp="1"/>
          </p:cNvSpPr>
          <p:nvPr>
            <p:ph idx="1"/>
          </p:nvPr>
        </p:nvSpPr>
        <p:spPr/>
        <p:txBody>
          <a:bodyPr/>
          <a:lstStyle/>
          <a:p>
            <a:r>
              <a:rPr lang="en-US" dirty="0"/>
              <a:t>Speed up cloud provisioning with infrastructure as code</a:t>
            </a:r>
          </a:p>
          <a:p>
            <a:r>
              <a:rPr lang="en-US" dirty="0"/>
              <a:t>IaC (Infrastructure as Code)</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8600" y="1219200"/>
            <a:ext cx="8595075" cy="3048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228600"/>
            <a:ext cx="8977313" cy="614203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Outputs</a:t>
            </a:r>
          </a:p>
        </p:txBody>
      </p:sp>
      <p:pic>
        <p:nvPicPr>
          <p:cNvPr id="17410" name="Picture 2"/>
          <p:cNvPicPr>
            <a:picLocks noGrp="1" noChangeAspect="1" noChangeArrowheads="1"/>
          </p:cNvPicPr>
          <p:nvPr>
            <p:ph idx="1"/>
          </p:nvPr>
        </p:nvPicPr>
        <p:blipFill>
          <a:blip r:embed="rId2" cstate="print"/>
          <a:srcRect/>
          <a:stretch>
            <a:fillRect/>
          </a:stretch>
        </p:blipFill>
        <p:spPr bwMode="auto">
          <a:xfrm>
            <a:off x="838200" y="1905000"/>
            <a:ext cx="7010400" cy="2224964"/>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969963" y="217488"/>
            <a:ext cx="7202487" cy="6421437"/>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381000" y="304800"/>
            <a:ext cx="8353744" cy="59436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304800" y="457200"/>
            <a:ext cx="8653244" cy="56388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609600" y="609600"/>
            <a:ext cx="7945438" cy="524014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800" dirty="0"/>
              <a:t>Practice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082" y="304800"/>
            <a:ext cx="8686800" cy="1815882"/>
          </a:xfrm>
          <a:prstGeom prst="rect">
            <a:avLst/>
          </a:prstGeom>
        </p:spPr>
        <p:txBody>
          <a:bodyPr wrap="square">
            <a:spAutoFit/>
          </a:bodyPr>
          <a:lstStyle/>
          <a:p>
            <a:endParaRPr lang="en-US" sz="3600" dirty="0"/>
          </a:p>
          <a:p>
            <a:r>
              <a:rPr lang="en-US" sz="3600" dirty="0"/>
              <a:t>CloudFormation Template for VPC with EC2 and ALB – </a:t>
            </a:r>
            <a:r>
              <a:rPr lang="en-US" sz="3600" dirty="0">
                <a:solidFill>
                  <a:srgbClr val="FF0000"/>
                </a:solidFill>
              </a:rPr>
              <a:t>10 Marks</a:t>
            </a:r>
          </a:p>
        </p:txBody>
      </p:sp>
      <p:sp>
        <p:nvSpPr>
          <p:cNvPr id="2" name="Rectangle 1">
            <a:extLst>
              <a:ext uri="{FF2B5EF4-FFF2-40B4-BE49-F238E27FC236}">
                <a16:creationId xmlns:a16="http://schemas.microsoft.com/office/drawing/2014/main" id="{397A966C-F128-BCA0-BB57-39C2CE4896F4}"/>
              </a:ext>
            </a:extLst>
          </p:cNvPr>
          <p:cNvSpPr/>
          <p:nvPr/>
        </p:nvSpPr>
        <p:spPr>
          <a:xfrm>
            <a:off x="233082" y="3657600"/>
            <a:ext cx="8686800" cy="923330"/>
          </a:xfrm>
          <a:prstGeom prst="rect">
            <a:avLst/>
          </a:prstGeom>
        </p:spPr>
        <p:txBody>
          <a:bodyPr wrap="square">
            <a:spAutoFit/>
          </a:bodyPr>
          <a:lstStyle/>
          <a:p>
            <a:pPr marL="914400" indent="-914400">
              <a:buFont typeface="Arial" panose="020B0604020202020204" pitchFamily="34" charset="0"/>
              <a:buChar char="•"/>
            </a:pPr>
            <a:r>
              <a:rPr lang="en-US" dirty="0"/>
              <a:t>You must show target groups are showing healthy </a:t>
            </a:r>
            <a:r>
              <a:rPr lang="en-US" dirty="0">
                <a:solidFill>
                  <a:srgbClr val="FF0000"/>
                </a:solidFill>
              </a:rPr>
              <a:t>– 5 Marks</a:t>
            </a:r>
          </a:p>
          <a:p>
            <a:pPr marL="914400" indent="-914400">
              <a:buFont typeface="Arial" panose="020B0604020202020204" pitchFamily="34" charset="0"/>
              <a:buChar char="•"/>
            </a:pPr>
            <a:r>
              <a:rPr lang="en-US" dirty="0"/>
              <a:t>Application is accessible through LB – 5 Marks (application is the </a:t>
            </a:r>
            <a:r>
              <a:rPr lang="en-US" dirty="0" err="1"/>
              <a:t>userdata</a:t>
            </a:r>
            <a:r>
              <a:rPr lang="en-US" dirty="0"/>
              <a:t> under the </a:t>
            </a:r>
            <a:r>
              <a:rPr lang="en-US" dirty="0" err="1"/>
              <a:t>final.json</a:t>
            </a:r>
            <a:r>
              <a:rPr lang="en-US" dirty="0"/>
              <a:t> file) – </a:t>
            </a:r>
            <a:r>
              <a:rPr lang="en-US" dirty="0">
                <a:solidFill>
                  <a:srgbClr val="FF0000"/>
                </a:solidFill>
              </a:rPr>
              <a:t>5 Marks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a:t>
            </a:r>
          </a:p>
        </p:txBody>
      </p:sp>
      <p:pic>
        <p:nvPicPr>
          <p:cNvPr id="2050" name="Picture 2"/>
          <p:cNvPicPr>
            <a:picLocks noChangeAspect="1" noChangeArrowheads="1"/>
          </p:cNvPicPr>
          <p:nvPr/>
        </p:nvPicPr>
        <p:blipFill>
          <a:blip r:embed="rId2" cstate="print"/>
          <a:srcRect/>
          <a:stretch>
            <a:fillRect/>
          </a:stretch>
        </p:blipFill>
        <p:spPr bwMode="auto">
          <a:xfrm>
            <a:off x="1066800" y="1371600"/>
            <a:ext cx="7115175" cy="509587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944562"/>
          </a:xfrm>
        </p:spPr>
        <p:txBody>
          <a:bodyPr>
            <a:noAutofit/>
          </a:bodyPr>
          <a:lstStyle/>
          <a:p>
            <a:r>
              <a:rPr lang="en-US" sz="2800" b="1" dirty="0"/>
              <a:t>Declarative vs Imperative Infrastructure as Code</a:t>
            </a:r>
            <a:br>
              <a:rPr lang="en-US" sz="2800" b="1" dirty="0"/>
            </a:br>
            <a:endParaRPr lang="en-US" sz="2800" dirty="0"/>
          </a:p>
        </p:txBody>
      </p:sp>
      <p:sp>
        <p:nvSpPr>
          <p:cNvPr id="3" name="Content Placeholder 2"/>
          <p:cNvSpPr>
            <a:spLocks noGrp="1"/>
          </p:cNvSpPr>
          <p:nvPr>
            <p:ph idx="1"/>
          </p:nvPr>
        </p:nvSpPr>
        <p:spPr>
          <a:xfrm>
            <a:off x="533400" y="1143000"/>
            <a:ext cx="8229600" cy="4525963"/>
          </a:xfrm>
        </p:spPr>
        <p:txBody>
          <a:bodyPr>
            <a:normAutofit fontScale="62500" lnSpcReduction="20000"/>
          </a:bodyPr>
          <a:lstStyle/>
          <a:p>
            <a:pPr>
              <a:buNone/>
            </a:pPr>
            <a:r>
              <a:rPr lang="en-US" sz="4500" dirty="0"/>
              <a:t>There are two main approaches for writing IaC code:</a:t>
            </a:r>
          </a:p>
          <a:p>
            <a:pPr lvl="2"/>
            <a:r>
              <a:rPr lang="en-US" sz="3800" dirty="0"/>
              <a:t>Declarative</a:t>
            </a:r>
          </a:p>
          <a:p>
            <a:pPr lvl="2"/>
            <a:r>
              <a:rPr lang="en-US" sz="3800" dirty="0"/>
              <a:t>Imperative</a:t>
            </a:r>
          </a:p>
          <a:p>
            <a:pPr lvl="2">
              <a:buNone/>
            </a:pPr>
            <a:endParaRPr lang="en-US" dirty="0"/>
          </a:p>
          <a:p>
            <a:r>
              <a:rPr lang="en-US" b="1" dirty="0"/>
              <a:t>Declarative IaC</a:t>
            </a:r>
          </a:p>
          <a:p>
            <a:pPr>
              <a:buNone/>
            </a:pPr>
            <a:r>
              <a:rPr lang="en-US" dirty="0"/>
              <a:t>      A declarative approach to IaC is one in which the user defines the future state and lists all resources and attributes within the infrastructure; however, the  tool or platform will determine how to best install and configure the system to achieve the future state.</a:t>
            </a:r>
          </a:p>
          <a:p>
            <a:r>
              <a:rPr lang="en-US" b="1" dirty="0"/>
              <a:t>Imperative IaC</a:t>
            </a:r>
          </a:p>
          <a:p>
            <a:pPr>
              <a:buNone/>
            </a:pPr>
            <a:r>
              <a:rPr lang="en-US" dirty="0"/>
              <a:t>      An imperative approach requires far more input and specificity than a declarative approach. In this method, the developer or IT team will define the future state and also specify the process for doing so. The tool or system will not deviate from the steps within the process or change the order.</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342900" y="304800"/>
            <a:ext cx="8458200" cy="6686407"/>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76200" y="457200"/>
            <a:ext cx="8967585" cy="55626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52400" y="0"/>
            <a:ext cx="8686800" cy="6648381"/>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52400" y="152400"/>
            <a:ext cx="8763000" cy="6636058"/>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19900" dirty="0"/>
              <a:t>Q&amp;A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t>
            </a:r>
          </a:p>
        </p:txBody>
      </p:sp>
      <p:sp>
        <p:nvSpPr>
          <p:cNvPr id="3" name="Content Placeholder 2"/>
          <p:cNvSpPr>
            <a:spLocks noGrp="1"/>
          </p:cNvSpPr>
          <p:nvPr>
            <p:ph idx="1"/>
          </p:nvPr>
        </p:nvSpPr>
        <p:spPr/>
        <p:txBody>
          <a:bodyPr/>
          <a:lstStyle/>
          <a:p>
            <a:r>
              <a:rPr lang="en-US" dirty="0"/>
              <a:t>Getting Started with AWS CloudFormation Service</a:t>
            </a:r>
          </a:p>
          <a:p>
            <a:r>
              <a:rPr lang="en-US" dirty="0"/>
              <a:t>Understand Key Terminologies</a:t>
            </a:r>
          </a:p>
          <a:p>
            <a:r>
              <a:rPr lang="en-US" dirty="0"/>
              <a:t>Demo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81000" y="990600"/>
            <a:ext cx="8659631" cy="33528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52400" y="762000"/>
            <a:ext cx="8991600" cy="5306764"/>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52400" y="609600"/>
            <a:ext cx="8814221" cy="48768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228600" y="304801"/>
            <a:ext cx="8634350" cy="48768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457200"/>
            <a:ext cx="9033842" cy="522362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2187</TotalTime>
  <Words>228</Words>
  <Application>Microsoft Macintosh PowerPoint</Application>
  <PresentationFormat>On-screen Show (4:3)</PresentationFormat>
  <Paragraphs>32</Paragraphs>
  <Slides>34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COSC 1209</vt:lpstr>
      <vt:lpstr>AWS CloudFormation </vt:lpstr>
      <vt:lpstr>Declarative vs Imperative Infrastructure as Code </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Parameters</vt:lpstr>
      <vt:lpstr>Conditions</vt:lpstr>
      <vt:lpstr>Resources</vt:lpstr>
      <vt:lpstr>Mappings</vt:lpstr>
      <vt:lpstr>PowerPoint Presentation</vt:lpstr>
      <vt:lpstr>PowerPoint Presentation</vt:lpstr>
      <vt:lpstr>Outputs</vt:lpstr>
      <vt:lpstr>PowerPoint Presentation</vt:lpstr>
      <vt:lpstr>PowerPoint Presentation</vt:lpstr>
      <vt:lpstr>PowerPoint Presentation</vt:lpstr>
      <vt:lpstr>PowerPoint Presentation</vt:lpstr>
      <vt:lpstr>Practice</vt:lpstr>
      <vt:lpstr>PowerPoint Presentation</vt:lpstr>
      <vt:lpstr>Design</vt:lpstr>
      <vt:lpstr>PowerPoint Presentation</vt:lpstr>
      <vt:lpstr>PowerPoint Presentation</vt:lpstr>
      <vt:lpstr>PowerPoint Presentation</vt:lpstr>
      <vt:lpstr>PowerPoint Presentation</vt:lpstr>
      <vt:lpstr>Q&amp;A</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 and AWS DevOps – Week2</dc:title>
  <dc:creator>User</dc:creator>
  <cp:lastModifiedBy>CHOWDHURY, Sayem</cp:lastModifiedBy>
  <cp:revision>132</cp:revision>
  <dcterms:created xsi:type="dcterms:W3CDTF">2022-04-30T18:14:20Z</dcterms:created>
  <dcterms:modified xsi:type="dcterms:W3CDTF">2025-03-06T16:51:40Z</dcterms:modified>
</cp:coreProperties>
</file>